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7" r:id="rId12"/>
    <p:sldId id="265" r:id="rId13"/>
    <p:sldId id="266" r:id="rId14"/>
  </p:sldIdLst>
  <p:sldSz cx="9144000" cy="5143500" type="screen16x9"/>
  <p:notesSz cx="6858000" cy="9144000"/>
  <p:embeddedFontLst>
    <p:embeddedFont>
      <p:font typeface="Montserrat" pitchFamily="2" charset="77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715"/>
  </p:normalViewPr>
  <p:slideViewPr>
    <p:cSldViewPr snapToGrid="0">
      <p:cViewPr varScale="1">
        <p:scale>
          <a:sx n="159" d="100"/>
          <a:sy n="159" d="100"/>
        </p:scale>
        <p:origin x="184" y="2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75400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549291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43266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113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5402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64129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43134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07332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23864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00733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7494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legislacao.prefeitura.sp.gov.br/leis/decreto-64047-de-6-de-fevereiro-de-2025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625022" y="649685"/>
            <a:ext cx="7336500" cy="198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dirty="0">
                <a:solidFill>
                  <a:srgbClr val="FF6C00"/>
                </a:solidFill>
                <a:latin typeface="Montserrat"/>
                <a:ea typeface="Montserrat"/>
                <a:cs typeface="Montserrat"/>
                <a:sym typeface="Montserrat"/>
              </a:rPr>
              <a:t>ASPECTOS JURÍDICOS E ADMINISTRATIVOS NA GESTÃO PÚBLICA</a:t>
            </a:r>
          </a:p>
        </p:txBody>
      </p:sp>
      <p:sp>
        <p:nvSpPr>
          <p:cNvPr id="56" name="Google Shape;56;p13"/>
          <p:cNvSpPr txBox="1"/>
          <p:nvPr/>
        </p:nvSpPr>
        <p:spPr>
          <a:xfrm>
            <a:off x="625022" y="2837550"/>
            <a:ext cx="6273083" cy="1292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3600" dirty="0">
                <a:solidFill>
                  <a:schemeClr val="bg1"/>
                </a:solidFill>
                <a:effectLst/>
                <a:latin typeface="Helvetica" pitchFamily="2" charset="0"/>
              </a:rPr>
              <a:t>Como preparar a legislação e</a:t>
            </a:r>
          </a:p>
          <a:p>
            <a:r>
              <a:rPr lang="pt-BR" sz="3600" dirty="0">
                <a:solidFill>
                  <a:schemeClr val="bg1"/>
                </a:solidFill>
                <a:effectLst/>
                <a:latin typeface="Helvetica" pitchFamily="2" charset="0"/>
              </a:rPr>
              <a:t>regulamentos.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76F9B08D-BF70-7937-5E1E-54FBF53392F8}"/>
              </a:ext>
            </a:extLst>
          </p:cNvPr>
          <p:cNvSpPr txBox="1"/>
          <p:nvPr/>
        </p:nvSpPr>
        <p:spPr>
          <a:xfrm>
            <a:off x="312821" y="181912"/>
            <a:ext cx="6906126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dirty="0"/>
              <a:t>Publicação Oficial</a:t>
            </a:r>
          </a:p>
          <a:p>
            <a:endParaRPr lang="pt-BR" sz="1800" dirty="0"/>
          </a:p>
          <a:p>
            <a:r>
              <a:rPr lang="pt-BR" dirty="0"/>
              <a:t>•⁠  ⁠A norma só entra em vigor após publicação no diário oficial correspondente.</a:t>
            </a:r>
          </a:p>
          <a:p>
            <a:r>
              <a:rPr lang="pt-BR" dirty="0"/>
              <a:t>•⁠  ⁠Detalhar a data de entrada em vigor (imediata ou após </a:t>
            </a:r>
            <a:r>
              <a:rPr lang="pt-BR" dirty="0" err="1"/>
              <a:t>vacatio</a:t>
            </a:r>
            <a:r>
              <a:rPr lang="pt-BR" dirty="0"/>
              <a:t> legis) </a:t>
            </a:r>
          </a:p>
          <a:p>
            <a:endParaRPr lang="pt-BR" dirty="0"/>
          </a:p>
          <a:p>
            <a:r>
              <a:rPr lang="pt-BR" dirty="0"/>
              <a:t>Propósito da "</a:t>
            </a:r>
            <a:r>
              <a:rPr lang="pt-BR" dirty="0" err="1"/>
              <a:t>vacatio</a:t>
            </a:r>
            <a:r>
              <a:rPr lang="pt-BR" dirty="0"/>
              <a:t> legis":</a:t>
            </a:r>
          </a:p>
          <a:p>
            <a:endParaRPr lang="pt-BR" dirty="0"/>
          </a:p>
          <a:p>
            <a:r>
              <a:rPr lang="pt-BR" dirty="0"/>
              <a:t>•⁠  ⁠Publicidade: Garantir que a lei seja conhecida por todos que precisam cumpri-la.</a:t>
            </a:r>
          </a:p>
          <a:p>
            <a:r>
              <a:rPr lang="pt-BR" dirty="0"/>
              <a:t>•⁠  ⁠Adaptação: Permitir que as pessoas e as instituições se preparem para a nova regra, adequando-se às suas exigências, estipulando prazos ou períodos para isso.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02C541E-ED05-B766-A88B-AB3EB931C114}"/>
              </a:ext>
            </a:extLst>
          </p:cNvPr>
          <p:cNvSpPr txBox="1"/>
          <p:nvPr/>
        </p:nvSpPr>
        <p:spPr>
          <a:xfrm>
            <a:off x="2125578" y="2906792"/>
            <a:ext cx="547837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600" dirty="0"/>
              <a:t>Monitoramento e Revisão</a:t>
            </a:r>
          </a:p>
          <a:p>
            <a:endParaRPr lang="pt-BR" sz="1600" dirty="0"/>
          </a:p>
          <a:p>
            <a:r>
              <a:rPr lang="pt-BR" dirty="0"/>
              <a:t>•⁠  ⁠Acompanhe e crie meios de publicidade, e transparência para acompanhar os efeitos da norma.</a:t>
            </a:r>
          </a:p>
          <a:p>
            <a:r>
              <a:rPr lang="pt-BR" dirty="0"/>
              <a:t>•⁠  ⁠Avalie necessidade de ajustes, regulamentação complementar ou revogação.</a:t>
            </a:r>
          </a:p>
        </p:txBody>
      </p:sp>
    </p:spTree>
    <p:extLst>
      <p:ext uri="{BB962C8B-B14F-4D97-AF65-F5344CB8AC3E}">
        <p14:creationId xmlns:p14="http://schemas.microsoft.com/office/powerpoint/2010/main" val="1189868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51F7529F-3A8E-A094-B929-5C87CE80978E}"/>
              </a:ext>
            </a:extLst>
          </p:cNvPr>
          <p:cNvSpPr txBox="1"/>
          <p:nvPr/>
        </p:nvSpPr>
        <p:spPr>
          <a:xfrm>
            <a:off x="264695" y="188546"/>
            <a:ext cx="7066547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sz="1800" b="1" i="0" dirty="0">
                <a:solidFill>
                  <a:schemeClr val="tx1"/>
                </a:solidFill>
                <a:effectLst/>
                <a:latin typeface="Google Sans"/>
              </a:rPr>
              <a:t>Exemplos de Decretos Municipais de Regulamentação da PNAB</a:t>
            </a:r>
          </a:p>
          <a:p>
            <a:pPr algn="l"/>
            <a:endParaRPr lang="pt-BR" b="1" i="0" dirty="0">
              <a:solidFill>
                <a:schemeClr val="tx1"/>
              </a:solidFill>
              <a:effectLst/>
              <a:latin typeface="Google Sans"/>
            </a:endParaRPr>
          </a:p>
          <a:p>
            <a:pPr algn="l"/>
            <a:r>
              <a:rPr lang="pt-BR" b="0" i="0" dirty="0">
                <a:solidFill>
                  <a:schemeClr val="tx1"/>
                </a:solidFill>
                <a:effectLst/>
                <a:latin typeface="Google Sans"/>
              </a:rPr>
              <a:t>Como referência, aqui estão exemplos de decretos de regulamentação de alguns municípios, que demonstram como eles adaptam a lei federal às suas realidades locais:</a:t>
            </a:r>
          </a:p>
          <a:p>
            <a:pPr algn="l"/>
            <a:endParaRPr lang="pt-BR" b="0" i="0" dirty="0">
              <a:solidFill>
                <a:schemeClr val="tx1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chemeClr val="tx1"/>
                </a:solidFill>
                <a:effectLst/>
                <a:latin typeface="Google Sans"/>
              </a:rPr>
              <a:t>Prefeitura de Gameleira (PE):</a:t>
            </a:r>
            <a:r>
              <a:rPr lang="pt-BR" b="0" i="0" dirty="0">
                <a:solidFill>
                  <a:schemeClr val="tx1"/>
                </a:solidFill>
                <a:effectLst/>
                <a:latin typeface="Google Sans"/>
              </a:rPr>
              <a:t> O Decreto Nº 022/2024 regulamenta a Lei Nº 14.399/2022 em âmbito municipal, detalhando a parceria entre a União, Estados, Distrito Federal e Municípios com a sociedade civil no setor cultural.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pt-BR" b="0" i="0" dirty="0">
              <a:solidFill>
                <a:schemeClr val="tx1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chemeClr val="tx1"/>
                </a:solidFill>
                <a:effectLst/>
                <a:latin typeface="Google Sans"/>
              </a:rPr>
              <a:t>Prefeitura de Bujari (AC):</a:t>
            </a:r>
            <a:r>
              <a:rPr lang="pt-BR" b="0" i="0" dirty="0">
                <a:solidFill>
                  <a:schemeClr val="tx1"/>
                </a:solidFill>
                <a:effectLst/>
                <a:latin typeface="Google Sans"/>
              </a:rPr>
              <a:t> O Decreto Nº 161/2024 dispõe sobre a regulamentação da PNAB no município.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pt-BR" b="0" i="0" dirty="0">
              <a:solidFill>
                <a:schemeClr val="tx1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chemeClr val="tx1"/>
                </a:solidFill>
                <a:effectLst/>
                <a:latin typeface="Google Sans"/>
              </a:rPr>
              <a:t>Prefeitura de Valparaíso (SP):</a:t>
            </a:r>
            <a:r>
              <a:rPr lang="pt-BR" b="0" i="0" dirty="0">
                <a:solidFill>
                  <a:schemeClr val="tx1"/>
                </a:solidFill>
                <a:effectLst/>
                <a:latin typeface="Google Sans"/>
              </a:rPr>
              <a:t> O Decreto Nº 4685/2025 cria a Comissão Municipal de Avaliação de Projetos Culturais e estabelece suas competências no âmbito da PNAB e da Lei Federal nº 14.903/2024.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pt-BR" b="0" i="0" dirty="0">
              <a:solidFill>
                <a:schemeClr val="tx1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chemeClr val="tx1"/>
                </a:solidFill>
                <a:effectLst/>
                <a:latin typeface="Google Sans"/>
              </a:rPr>
              <a:t>Prefeitura de Senador Guiomard (AC):</a:t>
            </a:r>
            <a:r>
              <a:rPr lang="pt-BR" b="0" i="0" dirty="0">
                <a:solidFill>
                  <a:schemeClr val="tx1"/>
                </a:solidFill>
                <a:effectLst/>
                <a:latin typeface="Google Sans"/>
              </a:rPr>
              <a:t> Também referencia a regulamentação local com base no Decreto Federal nº 11.740/2023. 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7B7D846-902C-BC99-FED5-7BE72B764045}"/>
              </a:ext>
            </a:extLst>
          </p:cNvPr>
          <p:cNvSpPr txBox="1"/>
          <p:nvPr/>
        </p:nvSpPr>
        <p:spPr>
          <a:xfrm>
            <a:off x="2165680" y="4435738"/>
            <a:ext cx="498107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hlinkClick r:id="rId4"/>
              </a:rPr>
              <a:t>https://</a:t>
            </a:r>
            <a:r>
              <a:rPr lang="pt-BR" sz="1000" dirty="0" err="1">
                <a:hlinkClick r:id="rId4"/>
              </a:rPr>
              <a:t>legislacao.prefeitura.sp.gov.br</a:t>
            </a:r>
            <a:r>
              <a:rPr lang="pt-BR" sz="1000" dirty="0">
                <a:hlinkClick r:id="rId4"/>
              </a:rPr>
              <a:t>/leis/decreto-64047-de-6-de-fevereiro-de-2025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321922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9E028531-C853-329A-3457-3F1CBFEED262}"/>
              </a:ext>
            </a:extLst>
          </p:cNvPr>
          <p:cNvSpPr txBox="1"/>
          <p:nvPr/>
        </p:nvSpPr>
        <p:spPr>
          <a:xfrm>
            <a:off x="260679" y="440647"/>
            <a:ext cx="8622631" cy="35369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600" dirty="0">
                <a:solidFill>
                  <a:srgbClr val="000000"/>
                </a:solidFill>
                <a:effectLst/>
                <a:latin typeface="Helvetica" pitchFamily="2" charset="0"/>
              </a:rPr>
              <a:t>Criação de uma chamada pública para a composição do Conselho Municipal</a:t>
            </a:r>
          </a:p>
          <a:p>
            <a:pPr>
              <a:lnSpc>
                <a:spcPct val="150000"/>
              </a:lnSpc>
            </a:pPr>
            <a:r>
              <a:rPr lang="pt-BR" dirty="0">
                <a:solidFill>
                  <a:srgbClr val="000000"/>
                </a:solidFill>
                <a:effectLst/>
                <a:latin typeface="Wingdings" pitchFamily="2" charset="2"/>
              </a:rPr>
              <a:t>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Chamada Pública para participação;</a:t>
            </a:r>
          </a:p>
          <a:p>
            <a:pPr>
              <a:lnSpc>
                <a:spcPct val="150000"/>
              </a:lnSpc>
            </a:pPr>
            <a:r>
              <a:rPr lang="pt-BR" dirty="0">
                <a:solidFill>
                  <a:srgbClr val="000000"/>
                </a:solidFill>
                <a:effectLst/>
                <a:latin typeface="Wingdings" pitchFamily="2" charset="2"/>
              </a:rPr>
              <a:t>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Plataforma/ Formulário para inscrição;</a:t>
            </a:r>
          </a:p>
          <a:p>
            <a:pPr>
              <a:lnSpc>
                <a:spcPct val="150000"/>
              </a:lnSpc>
            </a:pPr>
            <a:r>
              <a:rPr lang="pt-BR" dirty="0">
                <a:solidFill>
                  <a:srgbClr val="000000"/>
                </a:solidFill>
                <a:effectLst/>
                <a:latin typeface="Wingdings" pitchFamily="2" charset="2"/>
              </a:rPr>
              <a:t>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Estruturação de um Comitê para a seleção de participantes;</a:t>
            </a:r>
          </a:p>
          <a:p>
            <a:pPr>
              <a:lnSpc>
                <a:spcPct val="150000"/>
              </a:lnSpc>
            </a:pPr>
            <a:r>
              <a:rPr lang="pt-BR" dirty="0">
                <a:solidFill>
                  <a:srgbClr val="000000"/>
                </a:solidFill>
                <a:effectLst/>
                <a:latin typeface="Wingdings" pitchFamily="2" charset="2"/>
              </a:rPr>
              <a:t>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Elaboração de critérios e pontuação para composição do conselho;</a:t>
            </a:r>
          </a:p>
          <a:p>
            <a:pPr>
              <a:lnSpc>
                <a:spcPct val="150000"/>
              </a:lnSpc>
            </a:pPr>
            <a:r>
              <a:rPr lang="pt-BR" dirty="0">
                <a:solidFill>
                  <a:srgbClr val="000000"/>
                </a:solidFill>
                <a:effectLst/>
                <a:latin typeface="Wingdings" pitchFamily="2" charset="2"/>
              </a:rPr>
              <a:t>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Publicação dos selecionados;</a:t>
            </a:r>
          </a:p>
          <a:p>
            <a:pPr>
              <a:lnSpc>
                <a:spcPct val="150000"/>
              </a:lnSpc>
            </a:pPr>
            <a:r>
              <a:rPr lang="pt-BR" dirty="0">
                <a:solidFill>
                  <a:srgbClr val="000000"/>
                </a:solidFill>
                <a:effectLst/>
                <a:latin typeface="Wingdings" pitchFamily="2" charset="2"/>
              </a:rPr>
              <a:t>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Prazo para manifestações e impugnações;</a:t>
            </a:r>
          </a:p>
          <a:p>
            <a:pPr>
              <a:lnSpc>
                <a:spcPct val="150000"/>
              </a:lnSpc>
            </a:pPr>
            <a:r>
              <a:rPr lang="pt-BR" dirty="0">
                <a:solidFill>
                  <a:srgbClr val="000000"/>
                </a:solidFill>
                <a:effectLst/>
                <a:latin typeface="Wingdings" pitchFamily="2" charset="2"/>
              </a:rPr>
              <a:t>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Publicação final do Conselho Municipal;</a:t>
            </a:r>
          </a:p>
          <a:p>
            <a:pPr>
              <a:lnSpc>
                <a:spcPct val="150000"/>
              </a:lnSpc>
            </a:pPr>
            <a:r>
              <a:rPr lang="pt-BR" dirty="0">
                <a:solidFill>
                  <a:srgbClr val="000000"/>
                </a:solidFill>
                <a:effectLst/>
                <a:latin typeface="Wingdings" pitchFamily="2" charset="2"/>
              </a:rPr>
              <a:t>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Publicação da nomeação;</a:t>
            </a:r>
          </a:p>
          <a:p>
            <a:pPr>
              <a:lnSpc>
                <a:spcPct val="150000"/>
              </a:lnSpc>
            </a:pPr>
            <a:r>
              <a:rPr lang="pt-BR" dirty="0">
                <a:solidFill>
                  <a:srgbClr val="000000"/>
                </a:solidFill>
                <a:effectLst/>
                <a:latin typeface="Wingdings" pitchFamily="2" charset="2"/>
              </a:rPr>
              <a:t>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Publicação do calendário de reuniões;</a:t>
            </a:r>
          </a:p>
          <a:p>
            <a:pPr>
              <a:lnSpc>
                <a:spcPct val="150000"/>
              </a:lnSpc>
            </a:pPr>
            <a:r>
              <a:rPr lang="pt-BR" dirty="0">
                <a:solidFill>
                  <a:srgbClr val="000000"/>
                </a:solidFill>
                <a:effectLst/>
                <a:latin typeface="Wingdings" pitchFamily="2" charset="2"/>
              </a:rPr>
              <a:t>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Apresentação da MINUTA de Regimento Interno do Conselho de Cultura – para debate e aprovação.</a:t>
            </a:r>
          </a:p>
        </p:txBody>
      </p:sp>
    </p:spTree>
    <p:extLst>
      <p:ext uri="{BB962C8B-B14F-4D97-AF65-F5344CB8AC3E}">
        <p14:creationId xmlns:p14="http://schemas.microsoft.com/office/powerpoint/2010/main" val="1218123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2C2FA6C2-8A6E-8C3C-9217-5B9020D9ABEA}"/>
              </a:ext>
            </a:extLst>
          </p:cNvPr>
          <p:cNvSpPr txBox="1"/>
          <p:nvPr/>
        </p:nvSpPr>
        <p:spPr>
          <a:xfrm>
            <a:off x="336885" y="330748"/>
            <a:ext cx="7331242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dirty="0">
                <a:solidFill>
                  <a:srgbClr val="702C0C"/>
                </a:solidFill>
                <a:effectLst/>
                <a:latin typeface="Helvetica" pitchFamily="2" charset="0"/>
              </a:rPr>
              <a:t>O que queremos e como vamos propor:</a:t>
            </a:r>
          </a:p>
          <a:p>
            <a:pPr>
              <a:lnSpc>
                <a:spcPct val="150000"/>
              </a:lnSpc>
            </a:pPr>
            <a:endParaRPr lang="pt-BR" sz="2000" dirty="0">
              <a:solidFill>
                <a:srgbClr val="702C0C"/>
              </a:solidFill>
              <a:effectLst/>
              <a:latin typeface="Helvetica" pitchFamily="2" charset="0"/>
            </a:endParaRPr>
          </a:p>
          <a:p>
            <a:r>
              <a:rPr lang="pt-BR" sz="2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pt-BR" sz="2000" dirty="0">
                <a:solidFill>
                  <a:srgbClr val="000000"/>
                </a:solidFill>
                <a:effectLst/>
                <a:latin typeface="Helvetica" pitchFamily="2" charset="0"/>
              </a:rPr>
              <a:t>Ter uma pauta do que será tratado</a:t>
            </a:r>
          </a:p>
          <a:p>
            <a:endParaRPr lang="pt-BR" sz="2000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sz="2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pt-BR" sz="2000" dirty="0">
                <a:solidFill>
                  <a:srgbClr val="000000"/>
                </a:solidFill>
                <a:effectLst/>
                <a:latin typeface="Helvetica" pitchFamily="2" charset="0"/>
              </a:rPr>
              <a:t>Debater respeitando todas as ideias e construir um acúmulo de possibilidades</a:t>
            </a:r>
          </a:p>
          <a:p>
            <a:endParaRPr lang="pt-BR" sz="2000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sz="2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pt-BR" sz="2000" dirty="0">
                <a:solidFill>
                  <a:srgbClr val="000000"/>
                </a:solidFill>
                <a:effectLst/>
                <a:latin typeface="Helvetica" pitchFamily="2" charset="0"/>
              </a:rPr>
              <a:t>Organizar estas ideias de modo a elaborar uma pirâmide, com prioridades, metas, objetivos e descrição dos meios de realização.</a:t>
            </a:r>
          </a:p>
        </p:txBody>
      </p:sp>
    </p:spTree>
    <p:extLst>
      <p:ext uri="{BB962C8B-B14F-4D97-AF65-F5344CB8AC3E}">
        <p14:creationId xmlns:p14="http://schemas.microsoft.com/office/powerpoint/2010/main" val="262648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58A08F2D-1286-9DEC-C997-83BCF645F46F}"/>
              </a:ext>
            </a:extLst>
          </p:cNvPr>
          <p:cNvSpPr txBox="1"/>
          <p:nvPr/>
        </p:nvSpPr>
        <p:spPr>
          <a:xfrm>
            <a:off x="152401" y="134649"/>
            <a:ext cx="7956883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B4CB4"/>
                </a:solidFill>
                <a:effectLst/>
                <a:latin typeface="Helvetica" pitchFamily="2" charset="0"/>
              </a:rPr>
              <a:t>Lei Nº 14.399, de 8 de julho de 2022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 - Política Nacional Aldir Blanc de Fomento à Cultura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B4CB4"/>
                </a:solidFill>
                <a:effectLst/>
                <a:latin typeface="Helvetica" pitchFamily="2" charset="0"/>
              </a:rPr>
              <a:t>Lei Nº 14.719, de 1º de novembro de 2023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- Diretrizes para aplicação de recursos da PNAB no âmbito do Programa de Aceleração do Crescimento (PAC)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B4CB4"/>
                </a:solidFill>
                <a:effectLst/>
                <a:latin typeface="Helvetica" pitchFamily="2" charset="0"/>
              </a:rPr>
              <a:t>Lei nº 14.903, de 27 de junho de 2024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- Estabelece o marco regulatório do fomento à cultura, no âmbito da administração pública da União, dos Estados, do Distrito Federal e dos Municípios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447128"/>
                </a:solidFill>
                <a:effectLst/>
                <a:latin typeface="Helvetica" pitchFamily="2" charset="0"/>
              </a:rPr>
              <a:t>DECRETOS</a:t>
            </a:r>
          </a:p>
          <a:p>
            <a:endParaRPr lang="pt-BR" dirty="0">
              <a:solidFill>
                <a:srgbClr val="447128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B4CB4"/>
                </a:solidFill>
                <a:effectLst/>
                <a:latin typeface="Helvetica" pitchFamily="2" charset="0"/>
              </a:rPr>
              <a:t>Decreto Nº 11.740, de 18 de outubro de 2023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 - Decreto regulamentador da Lei nº</a:t>
            </a:r>
            <a:endParaRPr lang="pt-BR" dirty="0">
              <a:solidFill>
                <a:srgbClr val="0B4CB4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14.399/2022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B4CB4"/>
                </a:solidFill>
                <a:effectLst/>
                <a:latin typeface="Helvetica" pitchFamily="2" charset="0"/>
              </a:rPr>
              <a:t>Decreto Nº 11.453, de 23 de março de 2023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- Decreto de Fomento à Cultura</a:t>
            </a:r>
          </a:p>
          <a:p>
            <a:endParaRPr lang="pt-BR" dirty="0">
              <a:solidFill>
                <a:srgbClr val="0B4CB4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B74610"/>
                </a:solidFill>
                <a:effectLst/>
                <a:latin typeface="Helvetica" pitchFamily="2" charset="0"/>
              </a:rPr>
              <a:t>INSTRUÇÕES NORMATIVAS</a:t>
            </a:r>
          </a:p>
          <a:p>
            <a:endParaRPr lang="pt-BR" dirty="0">
              <a:solidFill>
                <a:srgbClr val="B7461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B4CB4"/>
                </a:solidFill>
                <a:effectLst/>
                <a:latin typeface="Helvetica" pitchFamily="2" charset="0"/>
              </a:rPr>
              <a:t>Instrução Normativa MinC Nº 10, de 28 de dezembro de 2023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- Ações Afirmativas</a:t>
            </a:r>
            <a:r>
              <a:rPr lang="pt-BR" dirty="0">
                <a:solidFill>
                  <a:srgbClr val="0B4CB4"/>
                </a:solidFill>
                <a:latin typeface="Helvetica" pitchFamily="2" charset="0"/>
              </a:rPr>
              <a:t>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e Acessibilidade na PNAB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0DF99334-DB73-7567-D206-5FF3835160BA}"/>
              </a:ext>
            </a:extLst>
          </p:cNvPr>
          <p:cNvSpPr txBox="1"/>
          <p:nvPr/>
        </p:nvSpPr>
        <p:spPr>
          <a:xfrm>
            <a:off x="168442" y="350018"/>
            <a:ext cx="8398042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B4CB4"/>
                </a:solidFill>
                <a:effectLst/>
                <a:latin typeface="Helvetica" pitchFamily="2" charset="0"/>
              </a:rPr>
              <a:t>Portaria MinC Nº 243, de 13 de outubro de 2025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 - estabelece as diretrizes da Política Nacional Aldir Blanc de Fomento à Cultura, consolidando regras anteriores em um único documento. A portaria unifica a gestão da política na Plataforma </a:t>
            </a:r>
            <a:r>
              <a:rPr lang="pt-BR" dirty="0" err="1">
                <a:solidFill>
                  <a:srgbClr val="000000"/>
                </a:solidFill>
                <a:effectLst/>
                <a:latin typeface="Helvetica" pitchFamily="2" charset="0"/>
              </a:rPr>
              <a:t>CultBR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, simplificando e centralizando as etapas de solicitação, execução e monitoramento de recursos culturais.</a:t>
            </a:r>
          </a:p>
          <a:p>
            <a:endParaRPr lang="pt-BR" dirty="0">
              <a:solidFill>
                <a:srgbClr val="0B4CB4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B4CB4"/>
                </a:solidFill>
                <a:effectLst/>
                <a:latin typeface="Helvetica" pitchFamily="2" charset="0"/>
              </a:rPr>
              <a:t>Portaria MinC Nº 218, de 11 de junho de 2025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 - Institui o Programa Nacional Aldir Blanc de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Requalificação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B4CB4"/>
                </a:solidFill>
                <a:effectLst/>
                <a:latin typeface="Helvetica" pitchFamily="2" charset="0"/>
              </a:rPr>
              <a:t>Portaria MinC Nº 217, de 11 de junho de 2025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- Institui o Programa Nacional Aldir Blanc de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Formação em Gestão Pública de Cultura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B4CB4"/>
                </a:solidFill>
                <a:effectLst/>
                <a:latin typeface="Helvetica" pitchFamily="2" charset="0"/>
              </a:rPr>
              <a:t>Portaria MinC Nº 216, de 11 de junho de 2025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- Institui o Programa Nacional Aldir Blanc de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Apoio a Ações Continuadas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B4CB4"/>
                </a:solidFill>
                <a:effectLst/>
                <a:latin typeface="Helvetica" pitchFamily="2" charset="0"/>
              </a:rPr>
              <a:t>Portaria MinC nº 200, de 11 de abril de 2025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 - Estabelece diretrizes complementares para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solicitação e aplicação dos recursos oriundos da Lei nº 14.399, de 8 de julho de 2022, que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institui a Política Nacional Aldir Blanc de Fomento à Cultura.</a:t>
            </a:r>
          </a:p>
        </p:txBody>
      </p:sp>
    </p:spTree>
    <p:extLst>
      <p:ext uri="{BB962C8B-B14F-4D97-AF65-F5344CB8AC3E}">
        <p14:creationId xmlns:p14="http://schemas.microsoft.com/office/powerpoint/2010/main" val="638545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C753368-6241-C5CA-CAB2-FCD114EBDCA6}"/>
              </a:ext>
            </a:extLst>
          </p:cNvPr>
          <p:cNvSpPr txBox="1"/>
          <p:nvPr/>
        </p:nvSpPr>
        <p:spPr>
          <a:xfrm>
            <a:off x="449178" y="810813"/>
            <a:ext cx="7154779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dirty="0">
                <a:solidFill>
                  <a:srgbClr val="000000"/>
                </a:solidFill>
                <a:effectLst/>
                <a:latin typeface="Helvetica" pitchFamily="2" charset="0"/>
              </a:rPr>
              <a:t>Legislação Cultura Viva: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B4CB4"/>
                </a:solidFill>
                <a:effectLst/>
                <a:latin typeface="Helvetica" pitchFamily="2" charset="0"/>
              </a:rPr>
              <a:t>Lei Nº 13.018/2014 - Política Nacional de Cultura Viva </a:t>
            </a:r>
          </a:p>
          <a:p>
            <a:endParaRPr lang="pt-BR" dirty="0">
              <a:solidFill>
                <a:srgbClr val="0B4CB4"/>
              </a:solidFill>
              <a:latin typeface="Helvetica" pitchFamily="2" charset="0"/>
            </a:endParaRP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Portarias: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B4CB4"/>
                </a:solidFill>
                <a:effectLst/>
                <a:latin typeface="Helvetica" pitchFamily="2" charset="0"/>
              </a:rPr>
              <a:t>Portaria MinC nº 206, de 13 de maio de 2025 -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 Define novas diretrizes para aplicação dos</a:t>
            </a:r>
            <a:r>
              <a:rPr lang="pt-BR" dirty="0">
                <a:solidFill>
                  <a:srgbClr val="0B4CB4"/>
                </a:solidFill>
                <a:latin typeface="Helvetica" pitchFamily="2" charset="0"/>
              </a:rPr>
              <a:t>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recursos da Aldir Blanc na Política Nacional Cultura Viva (PNCV) Instruções Normativas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B4CB4"/>
                </a:solidFill>
                <a:effectLst/>
                <a:latin typeface="Helvetica" pitchFamily="2" charset="0"/>
              </a:rPr>
              <a:t>Instrução normativa MinC Nº 08/2016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- IN Política Nacional de Cultura Viva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B4CB4"/>
                </a:solidFill>
                <a:effectLst/>
                <a:latin typeface="Helvetica" pitchFamily="2" charset="0"/>
              </a:rPr>
              <a:t>Instrução Normativa MinC Nº 12/2024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- IN de Bolsas e Prêmios Cultura Viva</a:t>
            </a:r>
          </a:p>
        </p:txBody>
      </p:sp>
    </p:spTree>
    <p:extLst>
      <p:ext uri="{BB962C8B-B14F-4D97-AF65-F5344CB8AC3E}">
        <p14:creationId xmlns:p14="http://schemas.microsoft.com/office/powerpoint/2010/main" val="793813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184B0956-4EED-7B9A-A714-28D42C145390}"/>
              </a:ext>
            </a:extLst>
          </p:cNvPr>
          <p:cNvSpPr txBox="1"/>
          <p:nvPr/>
        </p:nvSpPr>
        <p:spPr>
          <a:xfrm>
            <a:off x="112289" y="132251"/>
            <a:ext cx="891941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solidFill>
                  <a:srgbClr val="FF0000"/>
                </a:solidFill>
                <a:effectLst/>
                <a:latin typeface="Helvetica" pitchFamily="2" charset="0"/>
              </a:rPr>
              <a:t>Ciclo 2: </a:t>
            </a:r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refere-se aos recursos a serem repassados pela União aos estados, ao Distrito Federal e aos</a:t>
            </a:r>
          </a:p>
          <a:p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municípios em 2025;</a:t>
            </a:r>
          </a:p>
          <a:p>
            <a:endParaRPr lang="pt-BR" sz="1200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sz="1200" dirty="0">
                <a:solidFill>
                  <a:srgbClr val="FF0000"/>
                </a:solidFill>
                <a:effectLst/>
                <a:latin typeface="Helvetica" pitchFamily="2" charset="0"/>
              </a:rPr>
              <a:t>Plano de ação: </a:t>
            </a:r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é o instrumento de planejamento que cada ente federativo deve cadastrar na plataforma</a:t>
            </a:r>
          </a:p>
          <a:p>
            <a:r>
              <a:rPr lang="pt-BR" sz="1200" dirty="0" err="1">
                <a:solidFill>
                  <a:srgbClr val="000000"/>
                </a:solidFill>
                <a:effectLst/>
                <a:latin typeface="Helvetica" pitchFamily="2" charset="0"/>
              </a:rPr>
              <a:t>TransferGov</a:t>
            </a:r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 para estar apto a receber os recursos da política. Cada plano será analisado pela equipe do</a:t>
            </a:r>
          </a:p>
          <a:p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Ministério da Cultura;</a:t>
            </a:r>
          </a:p>
          <a:p>
            <a:endParaRPr lang="pt-BR" sz="1200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sz="1200" dirty="0">
                <a:solidFill>
                  <a:srgbClr val="FF0000"/>
                </a:solidFill>
                <a:effectLst/>
                <a:latin typeface="Helvetica" pitchFamily="2" charset="0"/>
              </a:rPr>
              <a:t>Termo de Adesão: </a:t>
            </a:r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é o instrumento jurídico pelo qual o ente formaliza seu compromisso de participar da</a:t>
            </a:r>
          </a:p>
          <a:p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Política Nacional Aldir Blanc declarando que tomou ciência das regras, regulamentos e critérios estabelecidos</a:t>
            </a:r>
          </a:p>
          <a:p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pelo Ministério da Cultura e assume a responsabilidade de cumprir todas as obrigações legais. Este</a:t>
            </a:r>
          </a:p>
          <a:p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documento estará disponível no </a:t>
            </a:r>
            <a:r>
              <a:rPr lang="pt-BR" sz="1200" dirty="0" err="1">
                <a:solidFill>
                  <a:srgbClr val="000000"/>
                </a:solidFill>
                <a:effectLst/>
                <a:latin typeface="Helvetica" pitchFamily="2" charset="0"/>
              </a:rPr>
              <a:t>TransfereGov</a:t>
            </a:r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 para assinatura após aprovação do plano de ação e criação das</a:t>
            </a:r>
          </a:p>
          <a:p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contas bancárias;</a:t>
            </a:r>
          </a:p>
          <a:p>
            <a:endParaRPr lang="pt-BR" sz="1200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sz="1200" dirty="0">
                <a:solidFill>
                  <a:srgbClr val="FF0000"/>
                </a:solidFill>
                <a:effectLst/>
                <a:latin typeface="Helvetica" pitchFamily="2" charset="0"/>
              </a:rPr>
              <a:t>Distribuição: </a:t>
            </a:r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É o repasse inicial de recursos realizado pelo Ministério da Cultura aos entes federativo segundo</a:t>
            </a:r>
          </a:p>
          <a:p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critério definido no Art. 8º Lei Nº 14.399, de 8 de julho de 2022;</a:t>
            </a:r>
          </a:p>
          <a:p>
            <a:endParaRPr lang="pt-BR" sz="1200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sz="1200" dirty="0">
                <a:solidFill>
                  <a:srgbClr val="FF0000"/>
                </a:solidFill>
                <a:effectLst/>
                <a:latin typeface="Helvetica" pitchFamily="2" charset="0"/>
              </a:rPr>
              <a:t>Redistribuição: </a:t>
            </a:r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Trata-se do reaproveitamento de recursos que sobraram após finalizado o processo de</a:t>
            </a:r>
          </a:p>
          <a:p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adesão, e que segue as regras definidas no Art. 8º Lei Nº 14.399, de 8 de julho de 2022;</a:t>
            </a:r>
          </a:p>
          <a:p>
            <a:endParaRPr lang="pt-BR" sz="1200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sz="1200" dirty="0">
                <a:solidFill>
                  <a:srgbClr val="FF0000"/>
                </a:solidFill>
                <a:effectLst/>
                <a:latin typeface="Helvetica" pitchFamily="2" charset="0"/>
              </a:rPr>
              <a:t>PAR: </a:t>
            </a:r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documento que deve ser apresentado ao MinC após a aprovação do Plano de Ação na Plataforma</a:t>
            </a:r>
          </a:p>
          <a:p>
            <a:r>
              <a:rPr lang="pt-BR" sz="1200" dirty="0" err="1">
                <a:solidFill>
                  <a:srgbClr val="000000"/>
                </a:solidFill>
                <a:effectLst/>
                <a:latin typeface="Helvetica" pitchFamily="2" charset="0"/>
              </a:rPr>
              <a:t>Transferegov</a:t>
            </a:r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 e tem como objetivo detalhar a execução dos recursos pelos entes federativos após consultas</a:t>
            </a:r>
          </a:p>
          <a:p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realizadas com a sociedade civil.</a:t>
            </a:r>
          </a:p>
        </p:txBody>
      </p:sp>
    </p:spTree>
    <p:extLst>
      <p:ext uri="{BB962C8B-B14F-4D97-AF65-F5344CB8AC3E}">
        <p14:creationId xmlns:p14="http://schemas.microsoft.com/office/powerpoint/2010/main" val="3849050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E3CFA85A-65F0-4DCD-27E0-C07559CA8EF8}"/>
              </a:ext>
            </a:extLst>
          </p:cNvPr>
          <p:cNvSpPr txBox="1"/>
          <p:nvPr/>
        </p:nvSpPr>
        <p:spPr>
          <a:xfrm>
            <a:off x="441158" y="572432"/>
            <a:ext cx="699435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Preparar a legislação e regulamentos envolve um processo técnico, político e jurídico que garante que as normas sejam claras, aplicáveis, constitucionais e eficazes.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Segue um passo a passo de como preparar legislação e regulamentos: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Entendimento da Questão, Problema ou Objetivo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FF0000"/>
                </a:solidFill>
                <a:effectLst/>
                <a:latin typeface="Helvetica" pitchFamily="2" charset="0"/>
              </a:rPr>
              <a:t>Antes de redigir qualquer norma: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Identifique a questão, norma ou a situação que requer regulação.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Avalie a necessidade real da criação de uma lei ou regulamento (evitar excesso de normas).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Considere quem será afetado (governo, cidadãos, empresas, etc.).</a:t>
            </a:r>
          </a:p>
        </p:txBody>
      </p:sp>
    </p:spTree>
    <p:extLst>
      <p:ext uri="{BB962C8B-B14F-4D97-AF65-F5344CB8AC3E}">
        <p14:creationId xmlns:p14="http://schemas.microsoft.com/office/powerpoint/2010/main" val="3927722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Retângulo Arredondado 13">
            <a:extLst>
              <a:ext uri="{FF2B5EF4-FFF2-40B4-BE49-F238E27FC236}">
                <a16:creationId xmlns:a16="http://schemas.microsoft.com/office/drawing/2014/main" id="{9BE8D141-CABB-BE15-20BA-477686A459F6}"/>
              </a:ext>
            </a:extLst>
          </p:cNvPr>
          <p:cNvSpPr/>
          <p:nvPr/>
        </p:nvSpPr>
        <p:spPr>
          <a:xfrm>
            <a:off x="3826042" y="577607"/>
            <a:ext cx="5181600" cy="33917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0D1B6DB-0E14-784A-48E8-5FF8C9FF9B1D}"/>
              </a:ext>
            </a:extLst>
          </p:cNvPr>
          <p:cNvSpPr txBox="1"/>
          <p:nvPr/>
        </p:nvSpPr>
        <p:spPr>
          <a:xfrm>
            <a:off x="4090740" y="737682"/>
            <a:ext cx="5045241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dirty="0">
                <a:latin typeface="Helvetica" pitchFamily="2" charset="0"/>
              </a:rPr>
              <a:t>Escolha a norma:</a:t>
            </a:r>
          </a:p>
          <a:p>
            <a:endParaRPr lang="pt-BR" sz="1800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latin typeface="Arial" panose="020B0604020202020204" pitchFamily="34" charset="0"/>
              </a:rPr>
              <a:t>• </a:t>
            </a:r>
            <a:r>
              <a:rPr lang="pt-BR" dirty="0">
                <a:latin typeface="Helvetica" pitchFamily="2" charset="0"/>
              </a:rPr>
              <a:t>Lei Complementar – para temas específicos da Constituição, exige quórum maior.</a:t>
            </a:r>
          </a:p>
          <a:p>
            <a:endParaRPr lang="pt-BR" dirty="0">
              <a:latin typeface="Helvetica" pitchFamily="2" charset="0"/>
            </a:endParaRPr>
          </a:p>
          <a:p>
            <a:r>
              <a:rPr lang="pt-BR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Lei Ordinária – exige aprovação do Legislativo, trata de temas comuns.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Decreto – norma do Executivo que regulamenta leis já existentes.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Portaria, Instrução Normativa, Resolução – normas administrativas de órgãos públicos e agências reguladoras 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835D0B4-37DC-062A-452E-8E6B5BD0F73A}"/>
              </a:ext>
            </a:extLst>
          </p:cNvPr>
          <p:cNvSpPr txBox="1"/>
          <p:nvPr/>
        </p:nvSpPr>
        <p:spPr>
          <a:xfrm>
            <a:off x="144380" y="208275"/>
            <a:ext cx="4636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dirty="0">
                <a:solidFill>
                  <a:srgbClr val="000000"/>
                </a:solidFill>
                <a:effectLst/>
                <a:latin typeface="Helvetica" pitchFamily="2" charset="0"/>
              </a:rPr>
              <a:t>Verificação da Competência </a:t>
            </a:r>
            <a:r>
              <a:rPr lang="pt-BR" sz="1800" dirty="0">
                <a:latin typeface="Helvetica" pitchFamily="2" charset="0"/>
              </a:rPr>
              <a:t>Legal</a:t>
            </a:r>
            <a:r>
              <a:rPr lang="pt-BR" sz="1800" dirty="0">
                <a:solidFill>
                  <a:srgbClr val="000000"/>
                </a:solidFill>
                <a:effectLst/>
                <a:latin typeface="Helvetica" pitchFamily="2" charset="0"/>
              </a:rPr>
              <a:t> 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DFF259D-494B-C187-D0EC-431FE7899A3E}"/>
              </a:ext>
            </a:extLst>
          </p:cNvPr>
          <p:cNvSpPr txBox="1"/>
          <p:nvPr/>
        </p:nvSpPr>
        <p:spPr>
          <a:xfrm>
            <a:off x="144380" y="1764756"/>
            <a:ext cx="36014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A legislação deve respeitar os princípios da Constituição Federal (estadual e municipal se for o caso).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7D25B75B-F1EB-4EFA-417A-B8FC34738BF7}"/>
              </a:ext>
            </a:extLst>
          </p:cNvPr>
          <p:cNvSpPr txBox="1"/>
          <p:nvPr/>
        </p:nvSpPr>
        <p:spPr>
          <a:xfrm>
            <a:off x="144380" y="982530"/>
            <a:ext cx="33688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Confirme quem tem competência (União, Estado, Município ou órgão específico).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56E71568-2A04-BCC8-D312-A462043E7DD1}"/>
              </a:ext>
            </a:extLst>
          </p:cNvPr>
          <p:cNvSpPr txBox="1"/>
          <p:nvPr/>
        </p:nvSpPr>
        <p:spPr>
          <a:xfrm>
            <a:off x="144379" y="2689132"/>
            <a:ext cx="33688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Qual a norma que se ap</a:t>
            </a:r>
            <a:r>
              <a:rPr lang="pt-BR" sz="1200" dirty="0">
                <a:latin typeface="Helvetica" pitchFamily="2" charset="0"/>
              </a:rPr>
              <a:t>l</a:t>
            </a:r>
            <a:r>
              <a:rPr lang="pt-BR" sz="1200" dirty="0">
                <a:solidFill>
                  <a:srgbClr val="000000"/>
                </a:solidFill>
                <a:effectLst/>
                <a:latin typeface="Helvetica" pitchFamily="2" charset="0"/>
              </a:rPr>
              <a:t>ica para a situação que está propondo. </a:t>
            </a:r>
          </a:p>
        </p:txBody>
      </p:sp>
    </p:spTree>
    <p:extLst>
      <p:ext uri="{BB962C8B-B14F-4D97-AF65-F5344CB8AC3E}">
        <p14:creationId xmlns:p14="http://schemas.microsoft.com/office/powerpoint/2010/main" val="1166966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A64B2F94-B175-695D-CD5E-1D2F0E31DC2F}"/>
              </a:ext>
            </a:extLst>
          </p:cNvPr>
          <p:cNvSpPr txBox="1"/>
          <p:nvPr/>
        </p:nvSpPr>
        <p:spPr>
          <a:xfrm>
            <a:off x="168442" y="308936"/>
            <a:ext cx="6553200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⁠</a:t>
            </a:r>
            <a:r>
              <a:rPr lang="pt-BR" sz="1600" dirty="0"/>
              <a:t>Redação Legislativa</a:t>
            </a:r>
          </a:p>
          <a:p>
            <a:r>
              <a:rPr lang="pt-BR" dirty="0"/>
              <a:t>Quanto mais objetivo e que siga a lei, mais é recomendável.</a:t>
            </a:r>
          </a:p>
          <a:p>
            <a:endParaRPr lang="pt-BR" dirty="0"/>
          </a:p>
          <a:p>
            <a:r>
              <a:rPr lang="pt-BR" dirty="0"/>
              <a:t>Estrutura típica:</a:t>
            </a:r>
          </a:p>
          <a:p>
            <a:r>
              <a:rPr lang="pt-BR" dirty="0"/>
              <a:t>•⁠  ⁠Ementa - resumo do conteúdo.</a:t>
            </a:r>
          </a:p>
          <a:p>
            <a:r>
              <a:rPr lang="pt-BR" dirty="0"/>
              <a:t>•⁠  ⁠Preâmbulo - indicação da autoridade que edita a norma.</a:t>
            </a:r>
          </a:p>
          <a:p>
            <a:r>
              <a:rPr lang="pt-BR" dirty="0"/>
              <a:t>•⁠  ⁠Corpo - dividido em artigos, parágrafos, incisos, alíneas.</a:t>
            </a:r>
          </a:p>
          <a:p>
            <a:r>
              <a:rPr lang="pt-BR" dirty="0"/>
              <a:t>•⁠  ⁠Disposições transitórias ou finais - prazos, revogações, entrada em vigor.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F2B85F1-6CE8-72CF-75E5-993627AD4CAE}"/>
              </a:ext>
            </a:extLst>
          </p:cNvPr>
          <p:cNvSpPr txBox="1"/>
          <p:nvPr/>
        </p:nvSpPr>
        <p:spPr>
          <a:xfrm>
            <a:off x="2482511" y="2586483"/>
            <a:ext cx="463616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RECOMENDADO:</a:t>
            </a:r>
          </a:p>
          <a:p>
            <a:r>
              <a:rPr lang="pt-BR" dirty="0"/>
              <a:t>•⁠  ⁠Análise Técnica, use a consultoria da casa legislativa e especialistas.</a:t>
            </a:r>
          </a:p>
          <a:p>
            <a:r>
              <a:rPr lang="pt-BR" dirty="0"/>
              <a:t>•⁠ ⁠Obtenha pareceres de especialistas, cartas de apoio, setores afetados e órgãos jurídicos.</a:t>
            </a:r>
          </a:p>
          <a:p>
            <a:endParaRPr lang="pt-BR" dirty="0"/>
          </a:p>
          <a:p>
            <a:r>
              <a:rPr lang="pt-BR" dirty="0"/>
              <a:t>OBRIGATÓRIO-PNAB</a:t>
            </a:r>
          </a:p>
          <a:p>
            <a:r>
              <a:rPr lang="pt-BR" dirty="0"/>
              <a:t>•⁠ ⁠Realize consultas ou audiências públicas, especialmente para regulamentos técnicos.</a:t>
            </a:r>
          </a:p>
        </p:txBody>
      </p:sp>
    </p:spTree>
    <p:extLst>
      <p:ext uri="{BB962C8B-B14F-4D97-AF65-F5344CB8AC3E}">
        <p14:creationId xmlns:p14="http://schemas.microsoft.com/office/powerpoint/2010/main" val="3762327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5762A34F-1757-DE91-D8E9-82FED314D043}"/>
              </a:ext>
            </a:extLst>
          </p:cNvPr>
          <p:cNvSpPr txBox="1"/>
          <p:nvPr/>
        </p:nvSpPr>
        <p:spPr>
          <a:xfrm>
            <a:off x="264695" y="401968"/>
            <a:ext cx="4636168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dirty="0">
                <a:solidFill>
                  <a:srgbClr val="000000"/>
                </a:solidFill>
                <a:effectLst/>
                <a:latin typeface="Helvetica" pitchFamily="2" charset="0"/>
              </a:rPr>
              <a:t>Análise Jurídica</a:t>
            </a:r>
          </a:p>
          <a:p>
            <a:endParaRPr lang="pt-BR" sz="1000" dirty="0">
              <a:latin typeface="Helvetica" pitchFamily="2" charset="0"/>
            </a:endParaRPr>
          </a:p>
          <a:p>
            <a:r>
              <a:rPr lang="pt-BR" dirty="0">
                <a:solidFill>
                  <a:srgbClr val="000000"/>
                </a:solidFill>
                <a:effectLst/>
                <a:latin typeface="Wingdings" pitchFamily="2" charset="2"/>
              </a:rPr>
              <a:t>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Constitucionalidade e legalidade.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Wingdings" pitchFamily="2" charset="2"/>
              </a:rPr>
              <a:t>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Compatibilidade com normas superiores.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Wingdings" pitchFamily="2" charset="2"/>
              </a:rPr>
              <a:t>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Potenciais conflitos ou lacunas legais.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A4FE375-18E1-234D-C423-75155BEE7846}"/>
              </a:ext>
            </a:extLst>
          </p:cNvPr>
          <p:cNvSpPr txBox="1"/>
          <p:nvPr/>
        </p:nvSpPr>
        <p:spPr>
          <a:xfrm>
            <a:off x="2253911" y="1973487"/>
            <a:ext cx="4636168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dirty="0">
                <a:solidFill>
                  <a:srgbClr val="000000"/>
                </a:solidFill>
                <a:effectLst/>
                <a:latin typeface="Helvetica" pitchFamily="2" charset="0"/>
              </a:rPr>
              <a:t>Processo Legislativo ou Regulamentar</a:t>
            </a:r>
          </a:p>
          <a:p>
            <a:endParaRPr lang="pt-BR" sz="1800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Se for lei, submete-se ao processo legislativo: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projeto de lei, tramitação nas comissões, votação e sanção.</a:t>
            </a:r>
          </a:p>
          <a:p>
            <a:endParaRPr lang="pt-BR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r>
              <a:rPr lang="pt-BR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</a:t>
            </a:r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Se for regulamento, deve ser assinado pela autoridade competente (ministro, presidente, diretor de agência,</a:t>
            </a:r>
          </a:p>
          <a:p>
            <a:r>
              <a:rPr lang="pt-BR" dirty="0">
                <a:solidFill>
                  <a:srgbClr val="000000"/>
                </a:solidFill>
                <a:effectLst/>
                <a:latin typeface="Helvetica" pitchFamily="2" charset="0"/>
              </a:rPr>
              <a:t>etc.).</a:t>
            </a:r>
          </a:p>
        </p:txBody>
      </p:sp>
    </p:spTree>
    <p:extLst>
      <p:ext uri="{BB962C8B-B14F-4D97-AF65-F5344CB8AC3E}">
        <p14:creationId xmlns:p14="http://schemas.microsoft.com/office/powerpoint/2010/main" val="416993384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1468</Words>
  <Application>Microsoft Macintosh PowerPoint</Application>
  <PresentationFormat>Apresentação na tela (16:9)</PresentationFormat>
  <Paragraphs>161</Paragraphs>
  <Slides>13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Wingdings</vt:lpstr>
      <vt:lpstr>Arial</vt:lpstr>
      <vt:lpstr>Helvetica</vt:lpstr>
      <vt:lpstr>Montserrat</vt:lpstr>
      <vt:lpstr>Google Sans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Fernando</cp:lastModifiedBy>
  <cp:revision>1</cp:revision>
  <dcterms:modified xsi:type="dcterms:W3CDTF">2025-11-26T02:45:01Z</dcterms:modified>
</cp:coreProperties>
</file>